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60" r:id="rId4"/>
    <p:sldId id="258" r:id="rId5"/>
    <p:sldId id="259" r:id="rId6"/>
    <p:sldId id="269" r:id="rId7"/>
    <p:sldId id="261" r:id="rId8"/>
    <p:sldId id="267" r:id="rId9"/>
    <p:sldId id="262" r:id="rId10"/>
    <p:sldId id="263" r:id="rId11"/>
    <p:sldId id="264" r:id="rId12"/>
    <p:sldId id="265" r:id="rId13"/>
    <p:sldId id="266" r:id="rId14"/>
    <p:sldId id="272" r:id="rId15"/>
    <p:sldId id="268" r:id="rId16"/>
    <p:sldId id="270" r:id="rId17"/>
    <p:sldId id="271" r:id="rId18"/>
    <p:sldId id="273" r:id="rId19"/>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7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8D77ACE7-1313-4D86-8BA0-E68C16401B86}" type="datetimeFigureOut">
              <a:rPr lang="en-GB" smtClean="0"/>
              <a:t>03/12/2015</a:t>
            </a:fld>
            <a:endParaRPr lang="en-GB"/>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A719A1B0-AF0A-45F6-9E67-8551C101282E}" type="slidenum">
              <a:rPr lang="en-GB" smtClean="0"/>
              <a:t>‹#›</a:t>
            </a:fld>
            <a:endParaRPr lang="en-GB"/>
          </a:p>
        </p:txBody>
      </p:sp>
    </p:spTree>
    <p:extLst>
      <p:ext uri="{BB962C8B-B14F-4D97-AF65-F5344CB8AC3E}">
        <p14:creationId xmlns:p14="http://schemas.microsoft.com/office/powerpoint/2010/main" val="3885583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fld id="{1E963502-03B4-451F-8085-55FD77AB8399}" type="datetimeFigureOut">
              <a:rPr lang="en-GB" smtClean="0"/>
              <a:t>03/12/2015</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fld id="{24E11AF3-14C1-418B-89C5-5563A16A1AB5}" type="slidenum">
              <a:rPr lang="en-GB" smtClean="0"/>
              <a:t>‹#›</a:t>
            </a:fld>
            <a:endParaRPr lang="en-GB"/>
          </a:p>
        </p:txBody>
      </p:sp>
    </p:spTree>
    <p:extLst>
      <p:ext uri="{BB962C8B-B14F-4D97-AF65-F5344CB8AC3E}">
        <p14:creationId xmlns:p14="http://schemas.microsoft.com/office/powerpoint/2010/main" val="1905930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will take</a:t>
            </a:r>
            <a:r>
              <a:rPr lang="en-GB" baseline="0" dirty="0" smtClean="0"/>
              <a:t> 2 – 2.5 hours: speaking 1: 15 mins; vocabulary: 15 - 30 mins; listening: 15 mins;  jigsaw reading: 15 - 30 mins; dictation: 15 – 30 mins; grammar: 15 mins; speaking 2: 15 mins; writing: 15 mins.</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2</a:t>
            </a:fld>
            <a:endParaRPr lang="en-GB"/>
          </a:p>
        </p:txBody>
      </p:sp>
    </p:spTree>
    <p:extLst>
      <p:ext uri="{BB962C8B-B14F-4D97-AF65-F5344CB8AC3E}">
        <p14:creationId xmlns:p14="http://schemas.microsoft.com/office/powerpoint/2010/main" val="754498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Or they can choose to be the President of their own country! </a:t>
            </a:r>
            <a:r>
              <a:rPr lang="en-GB" dirty="0" smtClean="0"/>
              <a:t>(Photo</a:t>
            </a:r>
            <a:r>
              <a:rPr lang="en-GB" baseline="0" dirty="0" smtClean="0"/>
              <a:t> is of Dilma Rousseff – President of Brazil)</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3</a:t>
            </a:fld>
            <a:endParaRPr lang="en-GB"/>
          </a:p>
        </p:txBody>
      </p:sp>
    </p:spTree>
    <p:extLst>
      <p:ext uri="{BB962C8B-B14F-4D97-AF65-F5344CB8AC3E}">
        <p14:creationId xmlns:p14="http://schemas.microsoft.com/office/powerpoint/2010/main" val="3610537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1/c   2/</a:t>
            </a:r>
            <a:r>
              <a:rPr lang="en-GB" dirty="0" err="1" smtClean="0"/>
              <a:t>i</a:t>
            </a:r>
            <a:r>
              <a:rPr lang="en-GB" baseline="0" smtClean="0"/>
              <a:t>   3/g   4/f   5/a   6/j   7/h   8/d   9/e   10/b</a:t>
            </a:r>
            <a:endParaRPr lang="en-GB"/>
          </a:p>
        </p:txBody>
      </p:sp>
      <p:sp>
        <p:nvSpPr>
          <p:cNvPr id="4" name="Slide Number Placeholder 3"/>
          <p:cNvSpPr>
            <a:spLocks noGrp="1"/>
          </p:cNvSpPr>
          <p:nvPr>
            <p:ph type="sldNum" sz="quarter" idx="10"/>
          </p:nvPr>
        </p:nvSpPr>
        <p:spPr/>
        <p:txBody>
          <a:bodyPr/>
          <a:lstStyle/>
          <a:p>
            <a:fld id="{24E11AF3-14C1-418B-89C5-5563A16A1AB5}" type="slidenum">
              <a:rPr lang="en-GB" smtClean="0"/>
              <a:t>5</a:t>
            </a:fld>
            <a:endParaRPr lang="en-GB"/>
          </a:p>
        </p:txBody>
      </p:sp>
    </p:spTree>
    <p:extLst>
      <p:ext uri="{BB962C8B-B14F-4D97-AF65-F5344CB8AC3E}">
        <p14:creationId xmlns:p14="http://schemas.microsoft.com/office/powerpoint/2010/main" val="3854781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Learners</a:t>
            </a:r>
            <a:r>
              <a:rPr lang="en-GB" baseline="0" dirty="0" smtClean="0"/>
              <a:t> predict in pairs what they think the ideas are</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7</a:t>
            </a:fld>
            <a:endParaRPr lang="en-GB"/>
          </a:p>
        </p:txBody>
      </p:sp>
    </p:spTree>
    <p:extLst>
      <p:ext uri="{BB962C8B-B14F-4D97-AF65-F5344CB8AC3E}">
        <p14:creationId xmlns:p14="http://schemas.microsoft.com/office/powerpoint/2010/main" val="778104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can do this either as a </a:t>
            </a:r>
            <a:r>
              <a:rPr lang="en-GB" u="sng" baseline="0" dirty="0" smtClean="0"/>
              <a:t>jigsaw reading</a:t>
            </a:r>
            <a:r>
              <a:rPr lang="en-GB" baseline="0" dirty="0" smtClean="0"/>
              <a:t>: print out the 5 different texts, divide learners into groups of 5, each reads theirs and tells the others in the group a) what their issue is and b) what countries can agree on.     Or do as a </a:t>
            </a:r>
            <a:r>
              <a:rPr lang="en-GB" u="sng" baseline="0" dirty="0" smtClean="0"/>
              <a:t>whole group skim-reading task</a:t>
            </a:r>
            <a:r>
              <a:rPr lang="en-GB" baseline="0" dirty="0" smtClean="0"/>
              <a:t>: flash up each of the 5 slides in turn and learners skim to answer a) and b), and then compare answers in pairs/groups.  Or both!</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8</a:t>
            </a:fld>
            <a:endParaRPr lang="en-GB"/>
          </a:p>
        </p:txBody>
      </p:sp>
    </p:spTree>
    <p:extLst>
      <p:ext uri="{BB962C8B-B14F-4D97-AF65-F5344CB8AC3E}">
        <p14:creationId xmlns:p14="http://schemas.microsoft.com/office/powerpoint/2010/main" val="1624636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13</a:t>
            </a:fld>
            <a:endParaRPr lang="en-GB"/>
          </a:p>
        </p:txBody>
      </p:sp>
    </p:spTree>
    <p:extLst>
      <p:ext uri="{BB962C8B-B14F-4D97-AF65-F5344CB8AC3E}">
        <p14:creationId xmlns:p14="http://schemas.microsoft.com/office/powerpoint/2010/main" val="683008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they’ve finished, learners can check with</a:t>
            </a:r>
            <a:r>
              <a:rPr lang="en-GB" baseline="0" dirty="0" smtClean="0"/>
              <a:t> the text on paper, or on screen.</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14</a:t>
            </a:fld>
            <a:endParaRPr lang="en-GB"/>
          </a:p>
        </p:txBody>
      </p:sp>
    </p:spTree>
    <p:extLst>
      <p:ext uri="{BB962C8B-B14F-4D97-AF65-F5344CB8AC3E}">
        <p14:creationId xmlns:p14="http://schemas.microsoft.com/office/powerpoint/2010/main" val="3600684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1/c    2/b   3/a      Get</a:t>
            </a:r>
            <a:r>
              <a:rPr lang="en-GB" baseline="0" dirty="0" smtClean="0"/>
              <a:t> learners to generate some example sentences with could/should/must </a:t>
            </a:r>
            <a:r>
              <a:rPr lang="en-GB" baseline="0" dirty="0" smtClean="0"/>
              <a:t>+ infinitive - about </a:t>
            </a:r>
            <a:r>
              <a:rPr lang="en-GB" baseline="0" dirty="0" smtClean="0"/>
              <a:t>climate change.</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15</a:t>
            </a:fld>
            <a:endParaRPr lang="en-GB"/>
          </a:p>
        </p:txBody>
      </p:sp>
    </p:spTree>
    <p:extLst>
      <p:ext uri="{BB962C8B-B14F-4D97-AF65-F5344CB8AC3E}">
        <p14:creationId xmlns:p14="http://schemas.microsoft.com/office/powerpoint/2010/main" val="807688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Monitor for errors to get learners to correct after their discussion</a:t>
            </a:r>
            <a:endParaRPr lang="en-GB" dirty="0"/>
          </a:p>
        </p:txBody>
      </p:sp>
      <p:sp>
        <p:nvSpPr>
          <p:cNvPr id="4" name="Slide Number Placeholder 3"/>
          <p:cNvSpPr>
            <a:spLocks noGrp="1"/>
          </p:cNvSpPr>
          <p:nvPr>
            <p:ph type="sldNum" sz="quarter" idx="10"/>
          </p:nvPr>
        </p:nvSpPr>
        <p:spPr/>
        <p:txBody>
          <a:bodyPr/>
          <a:lstStyle/>
          <a:p>
            <a:fld id="{24E11AF3-14C1-418B-89C5-5563A16A1AB5}" type="slidenum">
              <a:rPr lang="en-GB" smtClean="0"/>
              <a:t>16</a:t>
            </a:fld>
            <a:endParaRPr lang="en-GB"/>
          </a:p>
        </p:txBody>
      </p:sp>
    </p:spTree>
    <p:extLst>
      <p:ext uri="{BB962C8B-B14F-4D97-AF65-F5344CB8AC3E}">
        <p14:creationId xmlns:p14="http://schemas.microsoft.com/office/powerpoint/2010/main" val="3196323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F0C0F7-B913-474E-871E-97F2A112B791}" type="datetimeFigureOut">
              <a:rPr lang="en-GB" smtClean="0"/>
              <a:t>03/12/2015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70031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0C0F7-B913-474E-871E-97F2A112B791}" type="datetimeFigureOut">
              <a:rPr lang="en-GB" smtClean="0"/>
              <a:t>03/12/2015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307000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0C0F7-B913-474E-871E-97F2A112B791}" type="datetimeFigureOut">
              <a:rPr lang="en-GB" smtClean="0"/>
              <a:t>03/12/2015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40050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0C0F7-B913-474E-871E-97F2A112B791}" type="datetimeFigureOut">
              <a:rPr lang="en-GB" smtClean="0"/>
              <a:t>03/12/2015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474867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F0C0F7-B913-474E-871E-97F2A112B791}" type="datetimeFigureOut">
              <a:rPr lang="en-GB" smtClean="0"/>
              <a:t>03/12/2015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3116380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F0C0F7-B913-474E-871E-97F2A112B791}" type="datetimeFigureOut">
              <a:rPr lang="en-GB" smtClean="0"/>
              <a:t>03/12/2015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388358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F0C0F7-B913-474E-871E-97F2A112B791}" type="datetimeFigureOut">
              <a:rPr lang="en-GB" smtClean="0"/>
              <a:t>03/12/2015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03630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F0C0F7-B913-474E-871E-97F2A112B791}" type="datetimeFigureOut">
              <a:rPr lang="en-GB" smtClean="0"/>
              <a:t>03/12/2015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513001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F0C0F7-B913-474E-871E-97F2A112B791}" type="datetimeFigureOut">
              <a:rPr lang="en-GB" smtClean="0"/>
              <a:t>03/12/2015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719049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0C0F7-B913-474E-871E-97F2A112B791}" type="datetimeFigureOut">
              <a:rPr lang="en-GB" smtClean="0"/>
              <a:t>03/12/2015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11717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0C0F7-B913-474E-871E-97F2A112B791}" type="datetimeFigureOut">
              <a:rPr lang="en-GB" smtClean="0"/>
              <a:t>03/12/2015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1BD447-84D9-4613-98A9-72734E9BD381}" type="slidenum">
              <a:rPr lang="en-GB" smtClean="0"/>
              <a:t>‹#›</a:t>
            </a:fld>
            <a:endParaRPr lang="en-GB"/>
          </a:p>
        </p:txBody>
      </p:sp>
    </p:spTree>
    <p:extLst>
      <p:ext uri="{BB962C8B-B14F-4D97-AF65-F5344CB8AC3E}">
        <p14:creationId xmlns:p14="http://schemas.microsoft.com/office/powerpoint/2010/main" val="1435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F0C0F7-B913-474E-871E-97F2A112B791}" type="datetimeFigureOut">
              <a:rPr lang="en-GB" smtClean="0"/>
              <a:t>03/12/2015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1BD447-84D9-4613-98A9-72734E9BD381}" type="slidenum">
              <a:rPr lang="en-GB" smtClean="0"/>
              <a:t>‹#›</a:t>
            </a:fld>
            <a:endParaRPr lang="en-GB"/>
          </a:p>
        </p:txBody>
      </p:sp>
    </p:spTree>
    <p:extLst>
      <p:ext uri="{BB962C8B-B14F-4D97-AF65-F5344CB8AC3E}">
        <p14:creationId xmlns:p14="http://schemas.microsoft.com/office/powerpoint/2010/main" val="3260860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eewiki.newint.org/index.php/Issue_48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ucUmaClSWQw"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4784"/>
            <a:ext cx="7772400" cy="1715667"/>
          </a:xfrm>
        </p:spPr>
        <p:txBody>
          <a:bodyPr>
            <a:noAutofit/>
          </a:bodyPr>
          <a:lstStyle/>
          <a:p>
            <a:r>
              <a:rPr lang="en-GB" sz="9600" b="1" dirty="0" smtClean="0"/>
              <a:t>Climate Talks</a:t>
            </a:r>
            <a:endParaRPr lang="en-GB" sz="9600" b="1" dirty="0"/>
          </a:p>
        </p:txBody>
      </p:sp>
      <p:sp>
        <p:nvSpPr>
          <p:cNvPr id="4" name="Subtitle 3"/>
          <p:cNvSpPr>
            <a:spLocks noGrp="1"/>
          </p:cNvSpPr>
          <p:nvPr>
            <p:ph type="subTitle" idx="1"/>
          </p:nvPr>
        </p:nvSpPr>
        <p:spPr>
          <a:xfrm>
            <a:off x="683568" y="3886200"/>
            <a:ext cx="3600400" cy="2495128"/>
          </a:xfrm>
        </p:spPr>
        <p:txBody>
          <a:bodyPr>
            <a:normAutofit lnSpcReduction="10000"/>
          </a:bodyPr>
          <a:lstStyle/>
          <a:p>
            <a:pPr>
              <a:defRPr/>
            </a:pPr>
            <a:r>
              <a:rPr lang="en-GB" b="1" dirty="0"/>
              <a:t>NEW INTERNATIONALIST  EASIER ENGLISH </a:t>
            </a:r>
          </a:p>
          <a:p>
            <a:pPr>
              <a:defRPr/>
            </a:pPr>
            <a:r>
              <a:rPr lang="en-GB" b="1" dirty="0" smtClean="0"/>
              <a:t>Pre-Intermediate READY </a:t>
            </a:r>
            <a:r>
              <a:rPr lang="en-GB" b="1" dirty="0"/>
              <a:t>LESSON</a:t>
            </a:r>
            <a:endParaRPr lang="en-GB"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717031"/>
            <a:ext cx="4216232" cy="2794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76672"/>
            <a:ext cx="5578475" cy="14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5949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fontScale="90000"/>
          </a:bodyPr>
          <a:lstStyle/>
          <a:p>
            <a:r>
              <a:rPr lang="en-GB" b="1" dirty="0"/>
              <a:t>2. </a:t>
            </a:r>
            <a:r>
              <a:rPr lang="en-GB" b="1" dirty="0" smtClean="0"/>
              <a:t>Where will the money come from?</a:t>
            </a:r>
            <a:r>
              <a:rPr lang="en-GB" dirty="0" smtClean="0"/>
              <a:t> </a:t>
            </a:r>
            <a:endParaRPr lang="en-GB" dirty="0"/>
          </a:p>
        </p:txBody>
      </p:sp>
      <p:sp>
        <p:nvSpPr>
          <p:cNvPr id="3" name="Content Placeholder 2"/>
          <p:cNvSpPr>
            <a:spLocks noGrp="1"/>
          </p:cNvSpPr>
          <p:nvPr>
            <p:ph idx="1"/>
          </p:nvPr>
        </p:nvSpPr>
        <p:spPr>
          <a:xfrm>
            <a:off x="107504" y="980728"/>
            <a:ext cx="8928992" cy="5760640"/>
          </a:xfrm>
        </p:spPr>
        <p:txBody>
          <a:bodyPr>
            <a:normAutofit fontScale="70000" lnSpcReduction="20000"/>
          </a:bodyPr>
          <a:lstStyle/>
          <a:p>
            <a:pPr marL="0" indent="0">
              <a:buNone/>
            </a:pPr>
            <a:r>
              <a:rPr lang="en-GB" sz="3400" dirty="0" smtClean="0"/>
              <a:t>To </a:t>
            </a:r>
            <a:r>
              <a:rPr lang="en-GB" sz="3400" dirty="0"/>
              <a:t>stop using fossil fuels, many Majority World countries need money and technology. They also need help to adapt to climate change and its problems. We know the climate is already changing. And poorer countries need money to protect themselves and pay for the damage. It’s the richer countries that must pay because they are totally responsible for causing the problem. </a:t>
            </a:r>
          </a:p>
          <a:p>
            <a:pPr marL="0" indent="0">
              <a:buNone/>
            </a:pPr>
            <a:r>
              <a:rPr lang="en-GB" sz="3400" dirty="0"/>
              <a:t>Richer countries have agreed to get $100 billion of ‘climate finance’ per year by 2020. But no-one has researched how much money we need. And Northern countries have not even got together 10 per cent of this money (and it will not be enough). This 'climate finance' is too general – it will include loans, private finance, money where you have to do something in return, and taking money away from charity. </a:t>
            </a:r>
          </a:p>
          <a:p>
            <a:pPr marL="0" indent="0">
              <a:buNone/>
            </a:pPr>
            <a:r>
              <a:rPr lang="en-GB" sz="3400" i="1" dirty="0"/>
              <a:t>A good result:</a:t>
            </a:r>
            <a:r>
              <a:rPr lang="en-GB" sz="3400" dirty="0"/>
              <a:t> </a:t>
            </a:r>
          </a:p>
          <a:p>
            <a:pPr marL="0" indent="0">
              <a:buNone/>
            </a:pPr>
            <a:r>
              <a:rPr lang="en-GB" sz="3400" dirty="0"/>
              <a:t>A good result would get promises of more money and would force rich countries to give money and not expect anything in return. Also governments would need to promise to spend money to support and re-train workers from the dirty energy industries, and help them to find other jobs. </a:t>
            </a:r>
          </a:p>
          <a:p>
            <a:endParaRPr lang="en-GB" dirty="0"/>
          </a:p>
        </p:txBody>
      </p:sp>
    </p:spTree>
    <p:extLst>
      <p:ext uri="{BB962C8B-B14F-4D97-AF65-F5344CB8AC3E}">
        <p14:creationId xmlns:p14="http://schemas.microsoft.com/office/powerpoint/2010/main" val="3716477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648072"/>
          </a:xfrm>
        </p:spPr>
        <p:txBody>
          <a:bodyPr>
            <a:normAutofit fontScale="90000"/>
          </a:bodyPr>
          <a:lstStyle/>
          <a:p>
            <a:r>
              <a:rPr lang="en-GB" b="1" dirty="0"/>
              <a:t>3. Carbon trading</a:t>
            </a:r>
            <a:r>
              <a:rPr lang="en-GB" dirty="0"/>
              <a:t> </a:t>
            </a:r>
          </a:p>
        </p:txBody>
      </p:sp>
      <p:sp>
        <p:nvSpPr>
          <p:cNvPr id="3" name="Content Placeholder 2"/>
          <p:cNvSpPr>
            <a:spLocks noGrp="1"/>
          </p:cNvSpPr>
          <p:nvPr>
            <p:ph idx="1"/>
          </p:nvPr>
        </p:nvSpPr>
        <p:spPr>
          <a:xfrm>
            <a:off x="107504" y="764704"/>
            <a:ext cx="8928992" cy="5976664"/>
          </a:xfrm>
        </p:spPr>
        <p:txBody>
          <a:bodyPr>
            <a:normAutofit fontScale="85000" lnSpcReduction="20000"/>
          </a:bodyPr>
          <a:lstStyle/>
          <a:p>
            <a:pPr marL="0" indent="0">
              <a:buNone/>
            </a:pPr>
            <a:r>
              <a:rPr lang="en-GB" dirty="0" smtClean="0"/>
              <a:t>This </a:t>
            </a:r>
            <a:r>
              <a:rPr lang="en-GB" dirty="0"/>
              <a:t>is the idea where a country or business can buy carbon permits instead of cutting emissions. The US started this idea at the UN climate negotiations in the 1990s. Since then, it has taken a lot of money, time and effort; but it has not had much effect on emissions. </a:t>
            </a:r>
          </a:p>
          <a:p>
            <a:pPr marL="0" indent="0">
              <a:buNone/>
            </a:pPr>
            <a:r>
              <a:rPr lang="en-GB" dirty="0"/>
              <a:t>The most important carbon market is the EU Emissions Trading Scheme (EU-ETS). This has failed. It started in 2005, but has not cut emissions. It has given a lot of money to countries and businesses that pollute, and taken political time and attention away from better solutions. The carbon market also gives money to bad or dangerous schemes </a:t>
            </a:r>
            <a:r>
              <a:rPr lang="en-GB" dirty="0" err="1"/>
              <a:t>eg</a:t>
            </a:r>
            <a:r>
              <a:rPr lang="en-GB" dirty="0"/>
              <a:t>. failed tree plantations, ‘efficient’ coal power stations or geoengineering. </a:t>
            </a:r>
          </a:p>
          <a:p>
            <a:pPr marL="0" indent="0">
              <a:buNone/>
            </a:pPr>
            <a:r>
              <a:rPr lang="en-GB" i="1" dirty="0"/>
              <a:t>A good result:</a:t>
            </a:r>
            <a:r>
              <a:rPr lang="en-GB" dirty="0"/>
              <a:t> </a:t>
            </a:r>
          </a:p>
          <a:p>
            <a:pPr marL="0" indent="0">
              <a:buNone/>
            </a:pPr>
            <a:r>
              <a:rPr lang="en-GB" dirty="0"/>
              <a:t>We need to cut carbon markets so we can really cut emissions. Some Southern countries are fighting against carbon markets. If they get enough support, they could be successful in stopping them growing. </a:t>
            </a:r>
          </a:p>
          <a:p>
            <a:endParaRPr lang="en-GB" dirty="0"/>
          </a:p>
        </p:txBody>
      </p:sp>
    </p:spTree>
    <p:extLst>
      <p:ext uri="{BB962C8B-B14F-4D97-AF65-F5344CB8AC3E}">
        <p14:creationId xmlns:p14="http://schemas.microsoft.com/office/powerpoint/2010/main" val="1264348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20080"/>
          </a:xfrm>
        </p:spPr>
        <p:txBody>
          <a:bodyPr>
            <a:normAutofit fontScale="90000"/>
          </a:bodyPr>
          <a:lstStyle/>
          <a:p>
            <a:r>
              <a:rPr lang="en-GB" b="1" dirty="0"/>
              <a:t>4. Forest protection</a:t>
            </a:r>
            <a:r>
              <a:rPr lang="en-GB" dirty="0"/>
              <a:t> </a:t>
            </a:r>
          </a:p>
        </p:txBody>
      </p:sp>
      <p:sp>
        <p:nvSpPr>
          <p:cNvPr id="3" name="Content Placeholder 2"/>
          <p:cNvSpPr>
            <a:spLocks noGrp="1"/>
          </p:cNvSpPr>
          <p:nvPr>
            <p:ph idx="1"/>
          </p:nvPr>
        </p:nvSpPr>
        <p:spPr>
          <a:xfrm>
            <a:off x="107504" y="764704"/>
            <a:ext cx="8928992" cy="5904656"/>
          </a:xfrm>
        </p:spPr>
        <p:txBody>
          <a:bodyPr>
            <a:normAutofit fontScale="70000" lnSpcReduction="20000"/>
          </a:bodyPr>
          <a:lstStyle/>
          <a:p>
            <a:pPr marL="0" indent="0">
              <a:buNone/>
            </a:pPr>
            <a:r>
              <a:rPr lang="en-GB" sz="3400" dirty="0" smtClean="0"/>
              <a:t>‘</a:t>
            </a:r>
            <a:r>
              <a:rPr lang="en-GB" sz="3400" dirty="0"/>
              <a:t>Reduced Emissions from Deforestation and Forest Degradation’ (REDD – now REDD+) fights for better conservation, forest management and reforestation at the talks. </a:t>
            </a:r>
          </a:p>
          <a:p>
            <a:pPr marL="0" indent="0">
              <a:buNone/>
            </a:pPr>
            <a:r>
              <a:rPr lang="en-GB" sz="3400" dirty="0"/>
              <a:t>This sounds good, but they focus on cutting emissions from deforestation, not stopping deforestation. So they support plans like replacing a rainforest with a larger plantation of one product. If REDD is linked to carbon trading, polluters could continue to produce a lot of greenhouse gas, but ‘offset’ their climate damage by giving money to forestry projects. Indigenous groups and others are against this. They are afraid that REDD+ will help rich people buy lots of forest land to get carbon credits. This could destroy the homes and lives of the people who live there. </a:t>
            </a:r>
          </a:p>
          <a:p>
            <a:pPr marL="0" indent="0">
              <a:buNone/>
            </a:pPr>
            <a:r>
              <a:rPr lang="en-GB" sz="3400" i="1" dirty="0"/>
              <a:t>A good result:</a:t>
            </a:r>
            <a:r>
              <a:rPr lang="en-GB" sz="3400" dirty="0"/>
              <a:t> </a:t>
            </a:r>
          </a:p>
          <a:p>
            <a:pPr marL="0" indent="0">
              <a:buNone/>
            </a:pPr>
            <a:r>
              <a:rPr lang="en-GB" sz="3400" dirty="0"/>
              <a:t>Some governments are fighting to include forestry in more of the world’s carbon markets. It is very important that this does not happen. All the discussion about forests is now about carbon trading – there is no time to discuss better solutions </a:t>
            </a:r>
            <a:r>
              <a:rPr lang="en-GB" sz="3400" dirty="0" err="1"/>
              <a:t>eg</a:t>
            </a:r>
            <a:r>
              <a:rPr lang="en-GB" sz="3400" dirty="0"/>
              <a:t>. respecting the land rights of the people who live in forests – particularly Indigenous peoples. </a:t>
            </a:r>
          </a:p>
          <a:p>
            <a:endParaRPr lang="en-GB" dirty="0"/>
          </a:p>
        </p:txBody>
      </p:sp>
    </p:spTree>
    <p:extLst>
      <p:ext uri="{BB962C8B-B14F-4D97-AF65-F5344CB8AC3E}">
        <p14:creationId xmlns:p14="http://schemas.microsoft.com/office/powerpoint/2010/main" val="3348437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GB" b="1" dirty="0"/>
              <a:t>5. Who has responsibility?</a:t>
            </a:r>
            <a:r>
              <a:rPr lang="en-GB" dirty="0"/>
              <a:t> </a:t>
            </a:r>
          </a:p>
        </p:txBody>
      </p:sp>
      <p:sp>
        <p:nvSpPr>
          <p:cNvPr id="3" name="Content Placeholder 2"/>
          <p:cNvSpPr>
            <a:spLocks noGrp="1"/>
          </p:cNvSpPr>
          <p:nvPr>
            <p:ph idx="1"/>
          </p:nvPr>
        </p:nvSpPr>
        <p:spPr>
          <a:xfrm>
            <a:off x="179512" y="1052736"/>
            <a:ext cx="8784976" cy="5688632"/>
          </a:xfrm>
        </p:spPr>
        <p:txBody>
          <a:bodyPr>
            <a:normAutofit fontScale="92500" lnSpcReduction="20000"/>
          </a:bodyPr>
          <a:lstStyle/>
          <a:p>
            <a:pPr marL="0" indent="0">
              <a:buNone/>
            </a:pPr>
            <a:r>
              <a:rPr lang="en-GB" dirty="0" smtClean="0"/>
              <a:t>CBDR </a:t>
            </a:r>
            <a:r>
              <a:rPr lang="en-GB" dirty="0"/>
              <a:t>&amp; RC (‘Common But Differentiated Responsibility &amp; Respective Capabilities’) is very important at the climate talks. It’s the idea that the countries with most responsibility for climate change in the past, with most resources, should do most to help the problem, and should support the poorer countries with less responsibility. The Global South won this important idea in earlier climate meetings, but now, the Northern countries want to end it. They want the developing world to have more cuts and costs. </a:t>
            </a:r>
          </a:p>
          <a:p>
            <a:pPr marL="0" indent="0">
              <a:buNone/>
            </a:pPr>
            <a:r>
              <a:rPr lang="en-GB" i="1" dirty="0"/>
              <a:t>A good result:</a:t>
            </a:r>
            <a:r>
              <a:rPr lang="en-GB" dirty="0"/>
              <a:t> </a:t>
            </a:r>
          </a:p>
          <a:p>
            <a:pPr marL="0" indent="0">
              <a:buNone/>
            </a:pPr>
            <a:r>
              <a:rPr lang="en-GB" dirty="0"/>
              <a:t>Hopefully, the South will get the support they need from inside and outside the talks and keep this very important idea. </a:t>
            </a:r>
          </a:p>
          <a:p>
            <a:endParaRPr lang="en-GB" dirty="0"/>
          </a:p>
        </p:txBody>
      </p:sp>
    </p:spTree>
    <p:extLst>
      <p:ext uri="{BB962C8B-B14F-4D97-AF65-F5344CB8AC3E}">
        <p14:creationId xmlns:p14="http://schemas.microsoft.com/office/powerpoint/2010/main" val="302821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000" dirty="0" smtClean="0"/>
              <a:t>Dictation:</a:t>
            </a:r>
            <a:endParaRPr lang="en-GB" sz="6000" dirty="0"/>
          </a:p>
        </p:txBody>
      </p:sp>
      <p:sp>
        <p:nvSpPr>
          <p:cNvPr id="3" name="Content Placeholder 2"/>
          <p:cNvSpPr>
            <a:spLocks noGrp="1"/>
          </p:cNvSpPr>
          <p:nvPr>
            <p:ph idx="1"/>
          </p:nvPr>
        </p:nvSpPr>
        <p:spPr>
          <a:xfrm>
            <a:off x="457200" y="1268760"/>
            <a:ext cx="8229600" cy="4857403"/>
          </a:xfrm>
        </p:spPr>
        <p:txBody>
          <a:bodyPr>
            <a:noAutofit/>
          </a:bodyPr>
          <a:lstStyle/>
          <a:p>
            <a:pPr marL="0" indent="0">
              <a:buNone/>
            </a:pPr>
            <a:r>
              <a:rPr lang="en-GB" sz="5400" dirty="0" smtClean="0"/>
              <a:t>In groups of 3 (each with a different reading), choose the most important sentence or two </a:t>
            </a:r>
          </a:p>
          <a:p>
            <a:pPr marL="0" indent="0">
              <a:buNone/>
            </a:pPr>
            <a:r>
              <a:rPr lang="en-GB" sz="5400" dirty="0" smtClean="0"/>
              <a:t>and dictate this to</a:t>
            </a:r>
          </a:p>
          <a:p>
            <a:pPr marL="0" indent="0">
              <a:buNone/>
            </a:pPr>
            <a:r>
              <a:rPr lang="en-GB" sz="5400" dirty="0" smtClean="0"/>
              <a:t>the others in your group.</a:t>
            </a:r>
            <a:endParaRPr lang="en-GB" sz="5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1116" y="3789040"/>
            <a:ext cx="3134187" cy="2087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7104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a:t>
            </a:r>
            <a:r>
              <a:rPr lang="en-GB" b="1" dirty="0"/>
              <a:t>g</a:t>
            </a:r>
            <a:r>
              <a:rPr lang="en-GB" b="1" dirty="0" smtClean="0"/>
              <a:t>rammar</a:t>
            </a:r>
            <a:r>
              <a:rPr lang="en-GB" dirty="0" smtClean="0"/>
              <a:t> we need: </a:t>
            </a:r>
            <a:r>
              <a:rPr lang="en-GB" b="1" dirty="0" smtClean="0">
                <a:solidFill>
                  <a:srgbClr val="7030A0"/>
                </a:solidFill>
              </a:rPr>
              <a:t>match</a:t>
            </a:r>
            <a:endParaRPr lang="en-GB" b="1" dirty="0">
              <a:solidFill>
                <a:srgbClr val="7030A0"/>
              </a:solidFill>
            </a:endParaRPr>
          </a:p>
        </p:txBody>
      </p:sp>
      <p:sp>
        <p:nvSpPr>
          <p:cNvPr id="3" name="Content Placeholder 2"/>
          <p:cNvSpPr>
            <a:spLocks noGrp="1"/>
          </p:cNvSpPr>
          <p:nvPr>
            <p:ph idx="1"/>
          </p:nvPr>
        </p:nvSpPr>
        <p:spPr>
          <a:xfrm>
            <a:off x="179512" y="1600200"/>
            <a:ext cx="5832648" cy="4997152"/>
          </a:xfrm>
        </p:spPr>
        <p:txBody>
          <a:bodyPr>
            <a:normAutofit fontScale="85000" lnSpcReduction="20000"/>
          </a:bodyPr>
          <a:lstStyle/>
          <a:p>
            <a:pPr marL="0" indent="0">
              <a:buNone/>
            </a:pPr>
            <a:r>
              <a:rPr lang="en-GB" sz="7200" dirty="0" smtClean="0"/>
              <a:t>1/ We </a:t>
            </a:r>
            <a:r>
              <a:rPr lang="en-GB" sz="7200" u="sng" dirty="0" smtClean="0"/>
              <a:t>could</a:t>
            </a:r>
            <a:r>
              <a:rPr lang="en-GB" sz="7200" dirty="0" smtClean="0"/>
              <a:t> talk about it</a:t>
            </a:r>
          </a:p>
          <a:p>
            <a:pPr marL="0" indent="0">
              <a:buNone/>
            </a:pPr>
            <a:r>
              <a:rPr lang="en-GB" sz="7200" dirty="0" smtClean="0"/>
              <a:t>2/ We </a:t>
            </a:r>
            <a:r>
              <a:rPr lang="en-GB" sz="7200" u="sng" dirty="0" smtClean="0"/>
              <a:t>should</a:t>
            </a:r>
            <a:r>
              <a:rPr lang="en-GB" sz="7200" dirty="0" smtClean="0"/>
              <a:t> talk about it</a:t>
            </a:r>
          </a:p>
          <a:p>
            <a:pPr marL="0" indent="0">
              <a:buNone/>
            </a:pPr>
            <a:r>
              <a:rPr lang="en-GB" sz="7200" dirty="0"/>
              <a:t>3</a:t>
            </a:r>
            <a:r>
              <a:rPr lang="en-GB" sz="7200" dirty="0" smtClean="0"/>
              <a:t>/ We </a:t>
            </a:r>
            <a:r>
              <a:rPr lang="en-GB" sz="7200" u="sng" dirty="0" smtClean="0"/>
              <a:t>must</a:t>
            </a:r>
            <a:r>
              <a:rPr lang="en-GB" sz="7200" dirty="0" smtClean="0"/>
              <a:t> talk about it</a:t>
            </a:r>
            <a:endParaRPr lang="en-GB" sz="7200" dirty="0"/>
          </a:p>
        </p:txBody>
      </p:sp>
      <p:sp>
        <p:nvSpPr>
          <p:cNvPr id="4" name="Content Placeholder 3"/>
          <p:cNvSpPr>
            <a:spLocks noGrp="1"/>
          </p:cNvSpPr>
          <p:nvPr>
            <p:ph sz="half" idx="4294967295"/>
          </p:nvPr>
        </p:nvSpPr>
        <p:spPr>
          <a:xfrm>
            <a:off x="6300192" y="1772816"/>
            <a:ext cx="2736304" cy="4824536"/>
          </a:xfrm>
        </p:spPr>
        <p:txBody>
          <a:bodyPr>
            <a:normAutofit fontScale="62500" lnSpcReduction="20000"/>
          </a:bodyPr>
          <a:lstStyle/>
          <a:p>
            <a:pPr marL="0" indent="0">
              <a:buNone/>
            </a:pPr>
            <a:r>
              <a:rPr lang="en-GB" sz="6400" dirty="0" smtClean="0"/>
              <a:t>a)</a:t>
            </a:r>
            <a:r>
              <a:rPr lang="en-GB" sz="6400" dirty="0"/>
              <a:t> </a:t>
            </a:r>
            <a:r>
              <a:rPr lang="en-GB" sz="6400" dirty="0" smtClean="0"/>
              <a:t>it’s </a:t>
            </a:r>
            <a:r>
              <a:rPr lang="en-GB" sz="6400" dirty="0"/>
              <a:t>very </a:t>
            </a:r>
            <a:r>
              <a:rPr lang="en-GB" sz="6400" u="sng" dirty="0"/>
              <a:t>necessary</a:t>
            </a:r>
            <a:endParaRPr lang="en-GB" sz="6400" u="sng" dirty="0" smtClean="0"/>
          </a:p>
          <a:p>
            <a:pPr marL="0" indent="0">
              <a:buNone/>
            </a:pPr>
            <a:endParaRPr lang="en-GB" sz="6200" dirty="0" smtClean="0"/>
          </a:p>
          <a:p>
            <a:pPr marL="0" indent="0">
              <a:buNone/>
            </a:pPr>
            <a:r>
              <a:rPr lang="en-GB" sz="6400" dirty="0" smtClean="0"/>
              <a:t>b) </a:t>
            </a:r>
            <a:r>
              <a:rPr lang="en-GB" sz="6400" dirty="0"/>
              <a:t>it’s a </a:t>
            </a:r>
            <a:r>
              <a:rPr lang="en-GB" sz="6400" u="sng" dirty="0"/>
              <a:t>good idea</a:t>
            </a:r>
          </a:p>
          <a:p>
            <a:pPr marL="0" indent="0">
              <a:buNone/>
            </a:pPr>
            <a:endParaRPr lang="en-GB" dirty="0" smtClean="0"/>
          </a:p>
          <a:p>
            <a:pPr marL="0" indent="0">
              <a:buNone/>
            </a:pPr>
            <a:r>
              <a:rPr lang="en-GB" sz="6400" dirty="0" smtClean="0"/>
              <a:t>c) it’s </a:t>
            </a:r>
            <a:r>
              <a:rPr lang="en-GB" sz="6400" u="sng" dirty="0" smtClean="0"/>
              <a:t>one possible</a:t>
            </a:r>
          </a:p>
          <a:p>
            <a:pPr marL="0" indent="0">
              <a:buNone/>
            </a:pPr>
            <a:r>
              <a:rPr lang="en-GB" sz="6400" u="sng" dirty="0" smtClean="0"/>
              <a:t>idea</a:t>
            </a:r>
            <a:endParaRPr lang="en-GB" sz="6400" u="sng" dirty="0"/>
          </a:p>
        </p:txBody>
      </p:sp>
    </p:spTree>
    <p:extLst>
      <p:ext uri="{BB962C8B-B14F-4D97-AF65-F5344CB8AC3E}">
        <p14:creationId xmlns:p14="http://schemas.microsoft.com/office/powerpoint/2010/main" val="2504251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Speaking: climate talks 2</a:t>
            </a:r>
            <a:endParaRPr lang="en-GB" b="1" dirty="0"/>
          </a:p>
        </p:txBody>
      </p:sp>
      <p:sp>
        <p:nvSpPr>
          <p:cNvPr id="3" name="Content Placeholder 2"/>
          <p:cNvSpPr>
            <a:spLocks noGrp="1"/>
          </p:cNvSpPr>
          <p:nvPr>
            <p:ph idx="1"/>
          </p:nvPr>
        </p:nvSpPr>
        <p:spPr>
          <a:xfrm>
            <a:off x="251520" y="1340768"/>
            <a:ext cx="8712968" cy="5328592"/>
          </a:xfrm>
        </p:spPr>
        <p:txBody>
          <a:bodyPr>
            <a:normAutofit/>
          </a:bodyPr>
          <a:lstStyle/>
          <a:p>
            <a:pPr marL="0" indent="0">
              <a:buNone/>
            </a:pPr>
            <a:r>
              <a:rPr lang="en-GB" sz="4000" dirty="0" smtClean="0"/>
              <a:t>You are now going to repeat your climate talks, as Presidents of many countries.</a:t>
            </a:r>
          </a:p>
          <a:p>
            <a:pPr marL="0" indent="0">
              <a:buNone/>
            </a:pPr>
            <a:r>
              <a:rPr lang="en-GB" sz="4000" dirty="0" smtClean="0"/>
              <a:t>This time, use:</a:t>
            </a:r>
          </a:p>
          <a:p>
            <a:pPr marL="0" indent="0">
              <a:buNone/>
            </a:pPr>
            <a:r>
              <a:rPr lang="en-GB" sz="4000" dirty="0" smtClean="0"/>
              <a:t>a) </a:t>
            </a:r>
            <a:r>
              <a:rPr lang="en-GB" sz="4000" dirty="0" smtClean="0"/>
              <a:t>the </a:t>
            </a:r>
            <a:r>
              <a:rPr lang="en-GB" sz="4000" dirty="0" smtClean="0"/>
              <a:t>words we have learnt</a:t>
            </a:r>
          </a:p>
          <a:p>
            <a:pPr marL="0" indent="0">
              <a:buNone/>
            </a:pPr>
            <a:r>
              <a:rPr lang="en-GB" sz="4000" dirty="0" smtClean="0"/>
              <a:t>b) </a:t>
            </a:r>
            <a:r>
              <a:rPr lang="en-GB" sz="4000" dirty="0" smtClean="0"/>
              <a:t>the </a:t>
            </a:r>
            <a:r>
              <a:rPr lang="en-GB" sz="4000" dirty="0" smtClean="0"/>
              <a:t>grammar: could / should / must</a:t>
            </a:r>
          </a:p>
          <a:p>
            <a:pPr marL="0" indent="0">
              <a:buNone/>
            </a:pPr>
            <a:r>
              <a:rPr lang="en-GB" sz="4000" dirty="0" smtClean="0"/>
              <a:t>c) </a:t>
            </a:r>
            <a:r>
              <a:rPr lang="en-GB" sz="4000" dirty="0" smtClean="0"/>
              <a:t>the </a:t>
            </a:r>
            <a:r>
              <a:rPr lang="en-GB" sz="4000" dirty="0" smtClean="0"/>
              <a:t>ideas we have </a:t>
            </a:r>
            <a:r>
              <a:rPr lang="en-GB" sz="4000" dirty="0" smtClean="0"/>
              <a:t>read, listened and </a:t>
            </a:r>
            <a:r>
              <a:rPr lang="en-GB" sz="4000" dirty="0" smtClean="0"/>
              <a:t>talked </a:t>
            </a:r>
            <a:r>
              <a:rPr lang="en-GB" sz="4000" dirty="0" smtClean="0"/>
              <a:t>about.</a:t>
            </a:r>
            <a:endParaRPr lang="en-GB" sz="40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564904"/>
            <a:ext cx="2449836" cy="1606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022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3168352"/>
          </a:xfrm>
        </p:spPr>
        <p:txBody>
          <a:bodyPr>
            <a:normAutofit fontScale="90000"/>
          </a:bodyPr>
          <a:lstStyle/>
          <a:p>
            <a:r>
              <a:rPr lang="en-GB" b="1" dirty="0" smtClean="0"/>
              <a:t>Writing</a:t>
            </a:r>
            <a:r>
              <a:rPr lang="en-GB" dirty="0" smtClean="0"/>
              <a:t>: </a:t>
            </a:r>
            <a:br>
              <a:rPr lang="en-GB" dirty="0" smtClean="0"/>
            </a:br>
            <a:r>
              <a:rPr lang="en-GB" dirty="0" smtClean="0"/>
              <a:t>Do you use Twitter? Write some tweets (maximum 140 characters) to tell people about climate change and about the climate </a:t>
            </a:r>
            <a:r>
              <a:rPr lang="en-GB" dirty="0" smtClean="0"/>
              <a:t>talks.</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68588" y="3861048"/>
            <a:ext cx="4029716" cy="2520280"/>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572" y="3972073"/>
            <a:ext cx="3447285" cy="2409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6646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5194920" cy="1789514"/>
          </a:xfrm>
        </p:spPr>
        <p:txBody>
          <a:bodyPr>
            <a:normAutofit/>
          </a:bodyPr>
          <a:lstStyle/>
          <a:p>
            <a:r>
              <a:rPr lang="en-GB" sz="6600" b="1" dirty="0" smtClean="0"/>
              <a:t>Homework:</a:t>
            </a:r>
            <a:endParaRPr lang="en-GB" sz="6600" b="1" dirty="0"/>
          </a:p>
        </p:txBody>
      </p:sp>
      <p:sp>
        <p:nvSpPr>
          <p:cNvPr id="3" name="Content Placeholder 2"/>
          <p:cNvSpPr>
            <a:spLocks noGrp="1"/>
          </p:cNvSpPr>
          <p:nvPr>
            <p:ph idx="1"/>
          </p:nvPr>
        </p:nvSpPr>
        <p:spPr>
          <a:xfrm>
            <a:off x="457200" y="2564904"/>
            <a:ext cx="8229600" cy="3561259"/>
          </a:xfrm>
        </p:spPr>
        <p:txBody>
          <a:bodyPr/>
          <a:lstStyle/>
          <a:p>
            <a:pPr marL="0" indent="0">
              <a:buNone/>
            </a:pPr>
            <a:r>
              <a:rPr lang="en-GB" sz="3600" dirty="0"/>
              <a:t>Read more about climate </a:t>
            </a:r>
            <a:endParaRPr lang="en-GB" sz="3600" dirty="0" smtClean="0"/>
          </a:p>
          <a:p>
            <a:pPr marL="0" indent="0">
              <a:buNone/>
            </a:pPr>
            <a:r>
              <a:rPr lang="en-GB" sz="3600" dirty="0" smtClean="0"/>
              <a:t>change </a:t>
            </a:r>
            <a:r>
              <a:rPr lang="en-GB" sz="3600" dirty="0"/>
              <a:t>and the climate </a:t>
            </a:r>
            <a:r>
              <a:rPr lang="en-GB" sz="3600" dirty="0" smtClean="0"/>
              <a:t>talks</a:t>
            </a:r>
          </a:p>
          <a:p>
            <a:pPr marL="0" indent="0">
              <a:buNone/>
            </a:pPr>
            <a:r>
              <a:rPr lang="en-GB" sz="3600" dirty="0" smtClean="0"/>
              <a:t> </a:t>
            </a:r>
            <a:r>
              <a:rPr lang="en-GB" sz="3600" dirty="0"/>
              <a:t>in Easier English</a:t>
            </a:r>
            <a:r>
              <a:rPr lang="en-GB" sz="3600" dirty="0" smtClean="0"/>
              <a:t>:</a:t>
            </a:r>
            <a:endParaRPr lang="en-GB" sz="3600" dirty="0" smtClean="0">
              <a:hlinkClick r:id="rId2"/>
            </a:endParaRPr>
          </a:p>
          <a:p>
            <a:pPr marL="0" indent="0">
              <a:buNone/>
            </a:pPr>
            <a:r>
              <a:rPr lang="en-GB" dirty="0" smtClean="0">
                <a:hlinkClick r:id="rId2"/>
              </a:rPr>
              <a:t>http</a:t>
            </a:r>
            <a:r>
              <a:rPr lang="en-GB" dirty="0">
                <a:hlinkClick r:id="rId2"/>
              </a:rPr>
              <a:t>://</a:t>
            </a:r>
            <a:r>
              <a:rPr lang="en-GB" dirty="0" smtClean="0">
                <a:hlinkClick r:id="rId2"/>
              </a:rPr>
              <a:t>eewiki.newint.org/index.php/Issue_487</a:t>
            </a:r>
            <a:endParaRPr lang="en-GB" dirty="0" smtClean="0"/>
          </a:p>
          <a:p>
            <a:pPr marL="0" indent="0">
              <a:buNone/>
            </a:pPr>
            <a:endParaRPr lang="en-GB"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13958"/>
            <a:ext cx="2800311"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5825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r>
              <a:rPr lang="en-GB" b="1" dirty="0" smtClean="0">
                <a:solidFill>
                  <a:srgbClr val="FF0000"/>
                </a:solidFill>
              </a:rPr>
              <a:t>Today’s lesson</a:t>
            </a:r>
            <a:r>
              <a:rPr lang="en-GB" dirty="0" smtClean="0"/>
              <a:t>:</a:t>
            </a:r>
            <a:endParaRPr lang="en-GB" dirty="0"/>
          </a:p>
        </p:txBody>
      </p:sp>
      <p:sp>
        <p:nvSpPr>
          <p:cNvPr id="3" name="Content Placeholder 2"/>
          <p:cNvSpPr>
            <a:spLocks noGrp="1"/>
          </p:cNvSpPr>
          <p:nvPr>
            <p:ph idx="1"/>
          </p:nvPr>
        </p:nvSpPr>
        <p:spPr>
          <a:xfrm>
            <a:off x="457200" y="1340768"/>
            <a:ext cx="8229600" cy="4785395"/>
          </a:xfrm>
        </p:spPr>
        <p:txBody>
          <a:bodyPr>
            <a:noAutofit/>
          </a:bodyPr>
          <a:lstStyle/>
          <a:p>
            <a:pPr marL="0" indent="0" algn="ctr">
              <a:buNone/>
            </a:pPr>
            <a:r>
              <a:rPr lang="en-GB" sz="4000" b="1" dirty="0" smtClean="0"/>
              <a:t>Speaking</a:t>
            </a:r>
          </a:p>
          <a:p>
            <a:pPr marL="0" indent="0" algn="ctr">
              <a:buNone/>
            </a:pPr>
            <a:r>
              <a:rPr lang="en-GB" sz="4000" b="1" dirty="0" smtClean="0"/>
              <a:t>Vocabulary</a:t>
            </a:r>
          </a:p>
          <a:p>
            <a:pPr marL="0" indent="0" algn="ctr">
              <a:buNone/>
            </a:pPr>
            <a:r>
              <a:rPr lang="en-GB" sz="4000" b="1" dirty="0" smtClean="0"/>
              <a:t>Listening</a:t>
            </a:r>
            <a:endParaRPr lang="en-GB" sz="4000" b="1" dirty="0" smtClean="0"/>
          </a:p>
          <a:p>
            <a:pPr marL="0" indent="0" algn="ctr">
              <a:buNone/>
            </a:pPr>
            <a:r>
              <a:rPr lang="en-GB" sz="4000" b="1" dirty="0" smtClean="0"/>
              <a:t>Reading </a:t>
            </a:r>
          </a:p>
          <a:p>
            <a:pPr marL="0" indent="0" algn="ctr">
              <a:buNone/>
            </a:pPr>
            <a:r>
              <a:rPr lang="en-GB" sz="4000" b="1" dirty="0" smtClean="0"/>
              <a:t>Grammar</a:t>
            </a:r>
          </a:p>
          <a:p>
            <a:pPr marL="0" indent="0" algn="ctr">
              <a:buNone/>
            </a:pPr>
            <a:r>
              <a:rPr lang="en-GB" sz="4000" b="1" dirty="0" smtClean="0"/>
              <a:t>Dictation</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980728"/>
            <a:ext cx="2593850" cy="162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4471164"/>
            <a:ext cx="2751480" cy="1821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590" y="1090500"/>
            <a:ext cx="2680632" cy="1512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0592" y="4077072"/>
            <a:ext cx="2389113" cy="1791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0149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Choose a President to be:</a:t>
            </a:r>
            <a:endParaRPr lang="en-GB" dirty="0"/>
          </a:p>
        </p:txBody>
      </p:sp>
      <p:sp>
        <p:nvSpPr>
          <p:cNvPr id="3" name="Content Placeholder 2"/>
          <p:cNvSpPr>
            <a:spLocks noGrp="1"/>
          </p:cNvSpPr>
          <p:nvPr>
            <p:ph idx="1"/>
          </p:nvPr>
        </p:nvSpPr>
        <p:spPr>
          <a:xfrm>
            <a:off x="251520" y="1412776"/>
            <a:ext cx="8712968" cy="5256584"/>
          </a:xfrm>
        </p:spPr>
        <p:txBody>
          <a:bodyPr>
            <a:normAutofit lnSpcReduction="10000"/>
          </a:bodyPr>
          <a:lstStyle/>
          <a:p>
            <a:pPr marL="0" indent="0">
              <a:buNone/>
            </a:pPr>
            <a:r>
              <a:rPr lang="en-GB" dirty="0" smtClean="0"/>
              <a:t>1/ President of a small island nation</a:t>
            </a:r>
          </a:p>
          <a:p>
            <a:pPr marL="0" indent="0">
              <a:buNone/>
            </a:pPr>
            <a:r>
              <a:rPr lang="en-GB" dirty="0" smtClean="0"/>
              <a:t>2/ President of a very big, rich, </a:t>
            </a:r>
          </a:p>
          <a:p>
            <a:pPr marL="0" indent="0">
              <a:buNone/>
            </a:pPr>
            <a:r>
              <a:rPr lang="en-GB" dirty="0" smtClean="0"/>
              <a:t>powerful, developed country</a:t>
            </a:r>
          </a:p>
          <a:p>
            <a:pPr marL="0" indent="0">
              <a:buNone/>
            </a:pPr>
            <a:r>
              <a:rPr lang="en-GB" dirty="0" smtClean="0"/>
              <a:t>3/ President of a very poor African country</a:t>
            </a:r>
          </a:p>
          <a:p>
            <a:pPr marL="0" indent="0">
              <a:buNone/>
            </a:pPr>
            <a:r>
              <a:rPr lang="en-GB" dirty="0" smtClean="0"/>
              <a:t>4/ President of a small, developed European country</a:t>
            </a:r>
          </a:p>
          <a:p>
            <a:pPr marL="0" indent="0">
              <a:buNone/>
            </a:pPr>
            <a:r>
              <a:rPr lang="en-GB" dirty="0" smtClean="0"/>
              <a:t>5/ President of a southern European country that is in the middle of the refugee crisis</a:t>
            </a:r>
          </a:p>
          <a:p>
            <a:pPr marL="0" indent="0">
              <a:buNone/>
            </a:pPr>
            <a:r>
              <a:rPr lang="en-GB" dirty="0" smtClean="0"/>
              <a:t>6/ President of a small Asian country that is developing very quickly</a:t>
            </a:r>
          </a:p>
          <a:p>
            <a:pPr marL="0" indent="0">
              <a:buNone/>
            </a:pPr>
            <a:endParaRPr lang="en-GB"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338" y="1268760"/>
            <a:ext cx="2466132"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2385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Group discussion: </a:t>
            </a:r>
            <a:r>
              <a:rPr lang="en-GB" b="1" dirty="0" smtClean="0">
                <a:solidFill>
                  <a:srgbClr val="7030A0"/>
                </a:solidFill>
              </a:rPr>
              <a:t>What must the world do to stop climate change?</a:t>
            </a:r>
            <a:endParaRPr lang="en-GB" b="1" dirty="0">
              <a:solidFill>
                <a:srgbClr val="7030A0"/>
              </a:solidFill>
            </a:endParaRPr>
          </a:p>
        </p:txBody>
      </p:sp>
      <p:sp>
        <p:nvSpPr>
          <p:cNvPr id="3" name="Content Placeholder 2"/>
          <p:cNvSpPr>
            <a:spLocks noGrp="1"/>
          </p:cNvSpPr>
          <p:nvPr>
            <p:ph idx="1"/>
          </p:nvPr>
        </p:nvSpPr>
        <p:spPr>
          <a:xfrm>
            <a:off x="251520" y="1556792"/>
            <a:ext cx="8712968" cy="5112568"/>
          </a:xfrm>
        </p:spPr>
        <p:txBody>
          <a:bodyPr>
            <a:normAutofit/>
          </a:bodyPr>
          <a:lstStyle/>
          <a:p>
            <a:pPr marL="0" indent="0">
              <a:buNone/>
            </a:pPr>
            <a:r>
              <a:rPr lang="en-GB" sz="3800" dirty="0" smtClean="0"/>
              <a:t>a) Each learner in the group is the representative of a different country at important world climate talks.</a:t>
            </a:r>
            <a:r>
              <a:rPr lang="en-GB" sz="3800" dirty="0"/>
              <a:t> </a:t>
            </a:r>
            <a:endParaRPr lang="en-GB" sz="3800" dirty="0" smtClean="0"/>
          </a:p>
          <a:p>
            <a:pPr marL="0" indent="0">
              <a:buNone/>
            </a:pPr>
            <a:r>
              <a:rPr lang="en-GB" sz="3800" dirty="0" smtClean="0"/>
              <a:t>b) Preparation: write down </a:t>
            </a:r>
            <a:r>
              <a:rPr lang="en-GB" sz="3800" u="sng" dirty="0" smtClean="0"/>
              <a:t>3 points </a:t>
            </a:r>
            <a:r>
              <a:rPr lang="en-GB" sz="3800" dirty="0" smtClean="0"/>
              <a:t>you want to discuss.</a:t>
            </a:r>
          </a:p>
          <a:p>
            <a:pPr marL="0" indent="0">
              <a:buNone/>
            </a:pPr>
            <a:r>
              <a:rPr lang="en-GB" sz="3800" dirty="0" smtClean="0"/>
              <a:t>c) Have the meeting and try to agree on : </a:t>
            </a:r>
            <a:r>
              <a:rPr lang="en-GB" sz="3800" b="1" dirty="0" smtClean="0">
                <a:solidFill>
                  <a:srgbClr val="7030A0"/>
                </a:solidFill>
              </a:rPr>
              <a:t>what must the world do to stop climate change?</a:t>
            </a:r>
          </a:p>
          <a:p>
            <a:pPr marL="0" indent="0">
              <a:buNone/>
            </a:pPr>
            <a:endParaRPr lang="en-GB" dirty="0"/>
          </a:p>
        </p:txBody>
      </p:sp>
    </p:spTree>
    <p:extLst>
      <p:ext uri="{BB962C8B-B14F-4D97-AF65-F5344CB8AC3E}">
        <p14:creationId xmlns:p14="http://schemas.microsoft.com/office/powerpoint/2010/main" val="2011786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2880320" cy="864096"/>
          </a:xfrm>
        </p:spPr>
        <p:txBody>
          <a:bodyPr>
            <a:normAutofit/>
          </a:bodyPr>
          <a:lstStyle/>
          <a:p>
            <a:r>
              <a:rPr lang="en-GB" b="1" dirty="0" smtClean="0">
                <a:solidFill>
                  <a:srgbClr val="7030A0"/>
                </a:solidFill>
              </a:rPr>
              <a:t>Match:</a:t>
            </a:r>
            <a:endParaRPr lang="en-GB" b="1" dirty="0">
              <a:solidFill>
                <a:srgbClr val="7030A0"/>
              </a:solidFill>
            </a:endParaRPr>
          </a:p>
        </p:txBody>
      </p:sp>
      <p:sp>
        <p:nvSpPr>
          <p:cNvPr id="4" name="Content Placeholder 3"/>
          <p:cNvSpPr>
            <a:spLocks noGrp="1"/>
          </p:cNvSpPr>
          <p:nvPr>
            <p:ph sz="half" idx="1"/>
          </p:nvPr>
        </p:nvSpPr>
        <p:spPr>
          <a:xfrm>
            <a:off x="179512" y="908720"/>
            <a:ext cx="3456384" cy="5832648"/>
          </a:xfrm>
        </p:spPr>
        <p:txBody>
          <a:bodyPr>
            <a:noAutofit/>
          </a:bodyPr>
          <a:lstStyle/>
          <a:p>
            <a:pPr marL="514350" indent="-514350">
              <a:buAutoNum type="arabicParenR"/>
            </a:pPr>
            <a:r>
              <a:rPr lang="en-GB" sz="3200" dirty="0"/>
              <a:t>f</a:t>
            </a:r>
            <a:r>
              <a:rPr lang="en-GB" sz="3200" dirty="0" smtClean="0"/>
              <a:t>ossil fuels</a:t>
            </a:r>
          </a:p>
          <a:p>
            <a:pPr marL="514350" indent="-514350">
              <a:buAutoNum type="arabicParenR"/>
            </a:pPr>
            <a:r>
              <a:rPr lang="en-GB" sz="2600" dirty="0" smtClean="0"/>
              <a:t>carbon emissions</a:t>
            </a:r>
          </a:p>
          <a:p>
            <a:pPr marL="514350" indent="-514350">
              <a:buAutoNum type="arabicParenR"/>
            </a:pPr>
            <a:r>
              <a:rPr lang="en-GB" sz="3200" dirty="0" smtClean="0"/>
              <a:t>pollution</a:t>
            </a:r>
          </a:p>
          <a:p>
            <a:pPr marL="514350" indent="-514350">
              <a:buAutoNum type="arabicParenR"/>
            </a:pPr>
            <a:r>
              <a:rPr lang="en-GB" sz="3200" dirty="0" smtClean="0"/>
              <a:t>atmosphere</a:t>
            </a:r>
          </a:p>
          <a:p>
            <a:pPr marL="514350" indent="-514350">
              <a:buAutoNum type="arabicParenR"/>
            </a:pPr>
            <a:r>
              <a:rPr lang="en-GB" sz="3200" dirty="0" smtClean="0"/>
              <a:t>a negotiator</a:t>
            </a:r>
          </a:p>
          <a:p>
            <a:pPr marL="514350" indent="-514350">
              <a:buAutoNum type="arabicParenR"/>
            </a:pPr>
            <a:r>
              <a:rPr lang="en-GB" sz="3200" dirty="0" smtClean="0"/>
              <a:t>a target</a:t>
            </a:r>
          </a:p>
          <a:p>
            <a:pPr marL="514350" indent="-514350">
              <a:buAutoNum type="arabicParenR"/>
            </a:pPr>
            <a:r>
              <a:rPr lang="en-GB" sz="3200" dirty="0"/>
              <a:t>c</a:t>
            </a:r>
            <a:r>
              <a:rPr lang="en-GB" sz="3200" dirty="0" smtClean="0"/>
              <a:t>arbon trading</a:t>
            </a:r>
          </a:p>
          <a:p>
            <a:pPr marL="514350" indent="-514350">
              <a:buAutoNum type="arabicParenR"/>
            </a:pPr>
            <a:r>
              <a:rPr lang="en-GB" sz="3200" dirty="0"/>
              <a:t>a</a:t>
            </a:r>
            <a:r>
              <a:rPr lang="en-GB" sz="3200" dirty="0" smtClean="0"/>
              <a:t> permit</a:t>
            </a:r>
          </a:p>
          <a:p>
            <a:pPr marL="514350" indent="-514350">
              <a:buAutoNum type="arabicParenR"/>
            </a:pPr>
            <a:r>
              <a:rPr lang="en-GB" sz="3200" dirty="0"/>
              <a:t>r</a:t>
            </a:r>
            <a:r>
              <a:rPr lang="en-GB" sz="3200" dirty="0" smtClean="0"/>
              <a:t>eforestation</a:t>
            </a:r>
          </a:p>
          <a:p>
            <a:pPr marL="514350" indent="-514350">
              <a:buAutoNum type="arabicParenR"/>
            </a:pPr>
            <a:r>
              <a:rPr lang="en-GB" sz="3200" dirty="0" smtClean="0"/>
              <a:t> indigenous</a:t>
            </a:r>
          </a:p>
        </p:txBody>
      </p:sp>
      <p:sp>
        <p:nvSpPr>
          <p:cNvPr id="5" name="Content Placeholder 4"/>
          <p:cNvSpPr>
            <a:spLocks noGrp="1"/>
          </p:cNvSpPr>
          <p:nvPr>
            <p:ph sz="half" idx="2"/>
          </p:nvPr>
        </p:nvSpPr>
        <p:spPr>
          <a:xfrm>
            <a:off x="3491880" y="188640"/>
            <a:ext cx="5472608" cy="6480720"/>
          </a:xfrm>
        </p:spPr>
        <p:txBody>
          <a:bodyPr>
            <a:normAutofit fontScale="92500" lnSpcReduction="10000"/>
          </a:bodyPr>
          <a:lstStyle/>
          <a:p>
            <a:pPr marL="514350" indent="-514350">
              <a:buAutoNum type="alphaLcParenR"/>
            </a:pPr>
            <a:r>
              <a:rPr lang="en-GB" dirty="0" smtClean="0"/>
              <a:t>someone who tries to agree things by discussion</a:t>
            </a:r>
          </a:p>
          <a:p>
            <a:pPr marL="514350" indent="-514350">
              <a:buAutoNum type="alphaLcParenR"/>
            </a:pPr>
            <a:r>
              <a:rPr lang="en-GB" dirty="0" smtClean="0"/>
              <a:t>native to one country/area</a:t>
            </a:r>
          </a:p>
          <a:p>
            <a:pPr marL="514350" indent="-514350">
              <a:buAutoNum type="alphaLcParenR"/>
            </a:pPr>
            <a:r>
              <a:rPr lang="en-GB" dirty="0"/>
              <a:t>o</a:t>
            </a:r>
            <a:r>
              <a:rPr lang="en-GB" dirty="0" smtClean="0"/>
              <a:t>il, coal and gas – dirty energy</a:t>
            </a:r>
          </a:p>
          <a:p>
            <a:pPr marL="514350" indent="-514350">
              <a:buAutoNum type="alphaLcParenR"/>
            </a:pPr>
            <a:r>
              <a:rPr lang="en-GB" dirty="0"/>
              <a:t>a</a:t>
            </a:r>
            <a:r>
              <a:rPr lang="en-GB" dirty="0" smtClean="0"/>
              <a:t> piece of paper that allows you to do something</a:t>
            </a:r>
          </a:p>
          <a:p>
            <a:pPr marL="514350" indent="-514350">
              <a:buAutoNum type="alphaLcParenR"/>
            </a:pPr>
            <a:r>
              <a:rPr lang="en-GB" dirty="0"/>
              <a:t>p</a:t>
            </a:r>
            <a:r>
              <a:rPr lang="en-GB" dirty="0" smtClean="0"/>
              <a:t>lanting a lot more trees after the trees were cut</a:t>
            </a:r>
          </a:p>
          <a:p>
            <a:pPr marL="514350" indent="-514350">
              <a:buAutoNum type="alphaLcParenR"/>
            </a:pPr>
            <a:r>
              <a:rPr lang="en-GB" dirty="0"/>
              <a:t>t</a:t>
            </a:r>
            <a:r>
              <a:rPr lang="en-GB" dirty="0" smtClean="0"/>
              <a:t>he air around the Earth</a:t>
            </a:r>
          </a:p>
          <a:p>
            <a:pPr marL="514350" indent="-514350">
              <a:buAutoNum type="alphaLcParenR"/>
            </a:pPr>
            <a:r>
              <a:rPr lang="en-GB" dirty="0"/>
              <a:t>p</a:t>
            </a:r>
            <a:r>
              <a:rPr lang="en-GB" dirty="0" smtClean="0"/>
              <a:t>oison in the air / water / earth, usually from industry</a:t>
            </a:r>
          </a:p>
          <a:p>
            <a:pPr marL="514350" indent="-514350">
              <a:buAutoNum type="alphaLcParenR"/>
            </a:pPr>
            <a:r>
              <a:rPr lang="en-GB" dirty="0"/>
              <a:t>c</a:t>
            </a:r>
            <a:r>
              <a:rPr lang="en-GB" dirty="0" smtClean="0"/>
              <a:t>ountries or companies buying and selling permission to produce CO2</a:t>
            </a:r>
          </a:p>
          <a:p>
            <a:pPr marL="514350" indent="-514350">
              <a:buAutoNum type="alphaLcParenR"/>
            </a:pPr>
            <a:r>
              <a:rPr lang="en-GB" dirty="0"/>
              <a:t>g</a:t>
            </a:r>
            <a:r>
              <a:rPr lang="en-GB" dirty="0" smtClean="0"/>
              <a:t>ases </a:t>
            </a:r>
            <a:r>
              <a:rPr lang="en-GB" dirty="0" err="1" smtClean="0"/>
              <a:t>eg</a:t>
            </a:r>
            <a:r>
              <a:rPr lang="en-GB" dirty="0" smtClean="0"/>
              <a:t>. CO2 and </a:t>
            </a:r>
          </a:p>
          <a:p>
            <a:pPr marL="0" indent="0">
              <a:buNone/>
            </a:pPr>
            <a:r>
              <a:rPr lang="en-GB" dirty="0" smtClean="0"/>
              <a:t>      methane                       j)</a:t>
            </a:r>
          </a:p>
          <a:p>
            <a:pPr marL="514350" indent="-514350">
              <a:buAutoNum type="alphaLcParenR"/>
            </a:pPr>
            <a:endParaRPr lang="en-GB" dirty="0" smtClean="0"/>
          </a:p>
          <a:p>
            <a:pPr marL="514350" indent="-514350">
              <a:buAutoNum type="alphaLcParenR"/>
            </a:pPr>
            <a:endParaRPr lang="en-GB" dirty="0" smtClean="0"/>
          </a:p>
          <a:p>
            <a:pPr marL="514350" indent="-514350">
              <a:buAutoNum type="alphaLcParenR"/>
            </a:pPr>
            <a:endParaRPr lang="en-GB" dirty="0" smtClean="0"/>
          </a:p>
          <a:p>
            <a:pPr marL="514350" indent="-514350">
              <a:buAutoNum type="alphaLcParenR"/>
            </a:pP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0915" y="5476618"/>
            <a:ext cx="1387549" cy="138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7510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Watch this short video:</a:t>
            </a:r>
            <a:endParaRPr lang="en-GB" dirty="0"/>
          </a:p>
        </p:txBody>
      </p:sp>
      <p:sp>
        <p:nvSpPr>
          <p:cNvPr id="3" name="Content Placeholder 2"/>
          <p:cNvSpPr>
            <a:spLocks noGrp="1"/>
          </p:cNvSpPr>
          <p:nvPr>
            <p:ph sz="half" idx="1"/>
          </p:nvPr>
        </p:nvSpPr>
        <p:spPr/>
        <p:txBody>
          <a:bodyPr/>
          <a:lstStyle/>
          <a:p>
            <a:pPr marL="0" indent="0">
              <a:buNone/>
            </a:pPr>
            <a:r>
              <a:rPr lang="en-GB" dirty="0">
                <a:hlinkClick r:id="rId2"/>
              </a:rPr>
              <a:t>https://</a:t>
            </a:r>
            <a:r>
              <a:rPr lang="en-GB" dirty="0" smtClean="0">
                <a:hlinkClick r:id="rId2"/>
              </a:rPr>
              <a:t>www.youtube.com/watch?v=ucUmaClSWQw</a:t>
            </a:r>
            <a:endParaRPr lang="en-GB" dirty="0" smtClean="0"/>
          </a:p>
          <a:p>
            <a:endParaRPr lang="en-GB" dirty="0"/>
          </a:p>
        </p:txBody>
      </p:sp>
      <p:sp>
        <p:nvSpPr>
          <p:cNvPr id="4" name="Content Placeholder 3"/>
          <p:cNvSpPr>
            <a:spLocks noGrp="1"/>
          </p:cNvSpPr>
          <p:nvPr>
            <p:ph sz="half" idx="2"/>
          </p:nvPr>
        </p:nvSpPr>
        <p:spPr/>
        <p:txBody>
          <a:bodyPr>
            <a:normAutofit/>
          </a:bodyPr>
          <a:lstStyle/>
          <a:p>
            <a:pPr marL="0" indent="0">
              <a:buNone/>
            </a:pPr>
            <a:r>
              <a:rPr lang="en-GB" sz="4400" u="sng" dirty="0" smtClean="0"/>
              <a:t>Climate change</a:t>
            </a:r>
            <a:r>
              <a:rPr lang="en-GB" sz="4400" dirty="0" smtClean="0"/>
              <a:t>:</a:t>
            </a:r>
          </a:p>
          <a:p>
            <a:pPr marL="0" indent="0">
              <a:buNone/>
            </a:pPr>
            <a:r>
              <a:rPr lang="en-GB" sz="4400" dirty="0" smtClean="0"/>
              <a:t>1</a:t>
            </a:r>
            <a:r>
              <a:rPr lang="en-GB" sz="4400" dirty="0" smtClean="0"/>
              <a:t>/ What </a:t>
            </a:r>
            <a:r>
              <a:rPr lang="en-GB" sz="4400" dirty="0" smtClean="0"/>
              <a:t>are </a:t>
            </a:r>
            <a:r>
              <a:rPr lang="en-GB" sz="4400" dirty="0" smtClean="0"/>
              <a:t>the problems?</a:t>
            </a:r>
          </a:p>
          <a:p>
            <a:pPr marL="0" indent="0">
              <a:buNone/>
            </a:pPr>
            <a:r>
              <a:rPr lang="en-GB" sz="4400" dirty="0"/>
              <a:t>2</a:t>
            </a:r>
            <a:r>
              <a:rPr lang="en-GB" sz="4400" dirty="0" smtClean="0"/>
              <a:t>/ </a:t>
            </a:r>
            <a:r>
              <a:rPr lang="en-GB" sz="4400" dirty="0" smtClean="0"/>
              <a:t>And what are the solutions?</a:t>
            </a:r>
            <a:endParaRPr lang="en-GB" sz="4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429000"/>
            <a:ext cx="4106019" cy="2721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0767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994122"/>
          </a:xfrm>
        </p:spPr>
        <p:txBody>
          <a:bodyPr>
            <a:normAutofit fontScale="90000"/>
          </a:bodyPr>
          <a:lstStyle/>
          <a:p>
            <a:r>
              <a:rPr lang="en-GB" dirty="0" smtClean="0"/>
              <a:t>The 5 main ideas – what do you think  they are? </a:t>
            </a:r>
            <a:endParaRPr lang="en-GB" dirty="0"/>
          </a:p>
        </p:txBody>
      </p:sp>
      <p:sp>
        <p:nvSpPr>
          <p:cNvPr id="5" name="Content Placeholder 4"/>
          <p:cNvSpPr>
            <a:spLocks noGrp="1"/>
          </p:cNvSpPr>
          <p:nvPr>
            <p:ph idx="1"/>
          </p:nvPr>
        </p:nvSpPr>
        <p:spPr>
          <a:xfrm>
            <a:off x="457200" y="1268760"/>
            <a:ext cx="8229600" cy="4857403"/>
          </a:xfrm>
        </p:spPr>
        <p:txBody>
          <a:bodyPr>
            <a:noAutofit/>
          </a:bodyPr>
          <a:lstStyle/>
          <a:p>
            <a:pPr marL="0" indent="0">
              <a:buNone/>
            </a:pPr>
            <a:r>
              <a:rPr lang="en-GB" sz="4800" b="1" dirty="0"/>
              <a:t>1. Cutting the </a:t>
            </a:r>
            <a:r>
              <a:rPr lang="en-GB" sz="4800" b="1" dirty="0" smtClean="0"/>
              <a:t>carbon</a:t>
            </a:r>
          </a:p>
          <a:p>
            <a:pPr marL="0" indent="0">
              <a:buNone/>
            </a:pPr>
            <a:r>
              <a:rPr lang="en-GB" sz="4800" b="1" dirty="0"/>
              <a:t>2. </a:t>
            </a:r>
            <a:r>
              <a:rPr lang="en-GB" sz="4800" b="1" dirty="0" smtClean="0"/>
              <a:t>Where will the money come from?</a:t>
            </a:r>
            <a:r>
              <a:rPr lang="en-GB" sz="4800" dirty="0" smtClean="0"/>
              <a:t> </a:t>
            </a:r>
          </a:p>
          <a:p>
            <a:pPr marL="0" indent="0">
              <a:buNone/>
            </a:pPr>
            <a:r>
              <a:rPr lang="en-GB" sz="4800" b="1" dirty="0"/>
              <a:t>3. Carbon </a:t>
            </a:r>
            <a:r>
              <a:rPr lang="en-GB" sz="4800" b="1" dirty="0" smtClean="0"/>
              <a:t>trading</a:t>
            </a:r>
          </a:p>
          <a:p>
            <a:pPr marL="0" indent="0">
              <a:buNone/>
            </a:pPr>
            <a:r>
              <a:rPr lang="en-GB" sz="4800" b="1" dirty="0"/>
              <a:t>4. Forest </a:t>
            </a:r>
            <a:r>
              <a:rPr lang="en-GB" sz="4800" b="1" dirty="0" smtClean="0"/>
              <a:t>protection</a:t>
            </a:r>
          </a:p>
          <a:p>
            <a:pPr marL="0" indent="0">
              <a:buNone/>
            </a:pPr>
            <a:r>
              <a:rPr lang="en-GB" sz="4800" b="1" dirty="0"/>
              <a:t>5. Who has responsibility?</a:t>
            </a:r>
            <a:endParaRPr lang="en-GB" sz="4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5264" y="2924944"/>
            <a:ext cx="3618736" cy="2042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8583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smtClean="0">
                <a:solidFill>
                  <a:srgbClr val="7030A0"/>
                </a:solidFill>
              </a:rPr>
              <a:t>Read and think about:</a:t>
            </a:r>
            <a:endParaRPr lang="en-GB" sz="6600" b="1" dirty="0">
              <a:solidFill>
                <a:srgbClr val="7030A0"/>
              </a:solidFill>
            </a:endParaRPr>
          </a:p>
        </p:txBody>
      </p:sp>
      <p:sp>
        <p:nvSpPr>
          <p:cNvPr id="3" name="Content Placeholder 2"/>
          <p:cNvSpPr>
            <a:spLocks noGrp="1"/>
          </p:cNvSpPr>
          <p:nvPr>
            <p:ph idx="1"/>
          </p:nvPr>
        </p:nvSpPr>
        <p:spPr>
          <a:xfrm>
            <a:off x="179512" y="1600200"/>
            <a:ext cx="8928992" cy="4525963"/>
          </a:xfrm>
        </p:spPr>
        <p:txBody>
          <a:bodyPr>
            <a:normAutofit/>
          </a:bodyPr>
          <a:lstStyle/>
          <a:p>
            <a:pPr marL="514350" indent="-514350">
              <a:buAutoNum type="alphaLcParenR"/>
            </a:pPr>
            <a:r>
              <a:rPr lang="en-GB" sz="7200" dirty="0" smtClean="0"/>
              <a:t>What is the </a:t>
            </a:r>
            <a:endParaRPr lang="en-GB" sz="7200" dirty="0" smtClean="0"/>
          </a:p>
          <a:p>
            <a:pPr marL="0" indent="0">
              <a:buNone/>
            </a:pPr>
            <a:r>
              <a:rPr lang="en-GB" sz="7200" dirty="0" smtClean="0"/>
              <a:t>problem</a:t>
            </a:r>
            <a:r>
              <a:rPr lang="en-GB" sz="7200" dirty="0" smtClean="0"/>
              <a:t>?</a:t>
            </a:r>
          </a:p>
          <a:p>
            <a:pPr marL="0" indent="0">
              <a:buNone/>
            </a:pPr>
            <a:r>
              <a:rPr lang="en-GB" sz="7200" dirty="0" smtClean="0"/>
              <a:t>b)What </a:t>
            </a:r>
            <a:r>
              <a:rPr lang="en-GB" sz="7200" dirty="0" smtClean="0"/>
              <a:t>is </a:t>
            </a:r>
            <a:r>
              <a:rPr lang="en-GB" sz="7200" dirty="0" smtClean="0"/>
              <a:t>the </a:t>
            </a:r>
            <a:r>
              <a:rPr lang="en-GB" sz="7200" dirty="0" smtClean="0"/>
              <a:t>solution?</a:t>
            </a:r>
            <a:endParaRPr lang="en-GB" sz="72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8426" y="1484784"/>
            <a:ext cx="3193484" cy="2397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550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648072"/>
          </a:xfrm>
        </p:spPr>
        <p:txBody>
          <a:bodyPr>
            <a:normAutofit fontScale="90000"/>
          </a:bodyPr>
          <a:lstStyle/>
          <a:p>
            <a:r>
              <a:rPr lang="en-GB" b="1" dirty="0"/>
              <a:t>1. Cutting the carbon</a:t>
            </a:r>
            <a:r>
              <a:rPr lang="en-GB" dirty="0"/>
              <a:t> </a:t>
            </a:r>
          </a:p>
        </p:txBody>
      </p:sp>
      <p:sp>
        <p:nvSpPr>
          <p:cNvPr id="3" name="Content Placeholder 2"/>
          <p:cNvSpPr>
            <a:spLocks noGrp="1"/>
          </p:cNvSpPr>
          <p:nvPr>
            <p:ph idx="1"/>
          </p:nvPr>
        </p:nvSpPr>
        <p:spPr>
          <a:xfrm>
            <a:off x="107504" y="764704"/>
            <a:ext cx="8928992" cy="6048672"/>
          </a:xfrm>
        </p:spPr>
        <p:txBody>
          <a:bodyPr>
            <a:normAutofit fontScale="47500" lnSpcReduction="20000"/>
          </a:bodyPr>
          <a:lstStyle/>
          <a:p>
            <a:pPr marL="0" indent="0">
              <a:buNone/>
            </a:pPr>
            <a:r>
              <a:rPr lang="en-GB" sz="4500" dirty="0" smtClean="0"/>
              <a:t>Governments </a:t>
            </a:r>
            <a:r>
              <a:rPr lang="en-GB" sz="4500" dirty="0"/>
              <a:t>need to stop the planet getting more than two degrees Celsius hotter than the temperatures before industrial times. But they have never agreed to enough cuts in greenhouse gas emissions to achieve this; and nearly everyone now agrees that even two degrees would be dangerous. Many countries in the Global South and islands want a target of 1.5 degrees instead. </a:t>
            </a:r>
          </a:p>
          <a:p>
            <a:pPr marL="0" indent="0">
              <a:buNone/>
            </a:pPr>
            <a:r>
              <a:rPr lang="en-GB" sz="4500" dirty="0"/>
              <a:t>The Paris talks should be about how to leave at least 80 per cent of fossil fuels in the ground. But they are not planning on talking about this. The talks rely on the INDCs (intended nationally determined contributions): these are the promises that governments make to cut carbon emissions after 2020. </a:t>
            </a:r>
            <a:r>
              <a:rPr lang="en-GB" sz="4500" dirty="0" smtClean="0"/>
              <a:t>This </a:t>
            </a:r>
            <a:r>
              <a:rPr lang="en-GB" sz="4500" dirty="0"/>
              <a:t>INDC process just asks governments to promise what they ‘think they can achieve’, not what is fair. </a:t>
            </a:r>
          </a:p>
          <a:p>
            <a:pPr marL="0" indent="0">
              <a:buNone/>
            </a:pPr>
            <a:r>
              <a:rPr lang="en-GB" sz="4500" dirty="0"/>
              <a:t>There </a:t>
            </a:r>
            <a:r>
              <a:rPr lang="en-GB" sz="4500" dirty="0" smtClean="0"/>
              <a:t>is </a:t>
            </a:r>
            <a:r>
              <a:rPr lang="en-GB" sz="4500" dirty="0"/>
              <a:t>nothing to make rich countries cut emissions before 2020. The only important global carbon targets in the documents say we must get to zero emissions by 2050 or 2100. But there is no plan to get to this. </a:t>
            </a:r>
          </a:p>
          <a:p>
            <a:pPr marL="0" indent="0">
              <a:buNone/>
            </a:pPr>
            <a:r>
              <a:rPr lang="en-GB" sz="4500" i="1" dirty="0"/>
              <a:t>A good result:</a:t>
            </a:r>
            <a:r>
              <a:rPr lang="en-GB" sz="4500" dirty="0"/>
              <a:t> </a:t>
            </a:r>
          </a:p>
          <a:p>
            <a:pPr marL="0" indent="0">
              <a:buNone/>
            </a:pPr>
            <a:r>
              <a:rPr lang="en-GB" sz="4500" dirty="0"/>
              <a:t>Only Morocco and Ethiopia (of the countries that have sent their INDCs) have promised cuts that would get the world to the target of two degrees. So senior EU negotiators are already saying the Paris talks cannot even make an agreement to keep to a temperature rise below three degrees. So some governments now want a way to increase the targets of some countries at climate talks in the future. And this is the best we can hope for – leaving the responsibility to the future. </a:t>
            </a:r>
          </a:p>
          <a:p>
            <a:endParaRPr lang="en-GB" dirty="0"/>
          </a:p>
        </p:txBody>
      </p:sp>
    </p:spTree>
    <p:extLst>
      <p:ext uri="{BB962C8B-B14F-4D97-AF65-F5344CB8AC3E}">
        <p14:creationId xmlns:p14="http://schemas.microsoft.com/office/powerpoint/2010/main" val="356036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1756</Words>
  <Application>Microsoft Office PowerPoint</Application>
  <PresentationFormat>On-screen Show (4:3)</PresentationFormat>
  <Paragraphs>128</Paragraphs>
  <Slides>18</Slides>
  <Notes>9</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Climate Talks</vt:lpstr>
      <vt:lpstr>  Today’s lesson:</vt:lpstr>
      <vt:lpstr>Choose a President to be:</vt:lpstr>
      <vt:lpstr>Group discussion: What must the world do to stop climate change?</vt:lpstr>
      <vt:lpstr>Match:</vt:lpstr>
      <vt:lpstr>Watch this short video:</vt:lpstr>
      <vt:lpstr>The 5 main ideas – what do you think  they are? </vt:lpstr>
      <vt:lpstr>Read and think about:</vt:lpstr>
      <vt:lpstr>1. Cutting the carbon </vt:lpstr>
      <vt:lpstr>2. Where will the money come from? </vt:lpstr>
      <vt:lpstr>3. Carbon trading </vt:lpstr>
      <vt:lpstr>4. Forest protection </vt:lpstr>
      <vt:lpstr>5. Who has responsibility? </vt:lpstr>
      <vt:lpstr>Dictation:</vt:lpstr>
      <vt:lpstr>The grammar we need: match</vt:lpstr>
      <vt:lpstr>Speaking: climate talks 2</vt:lpstr>
      <vt:lpstr>Writing:  Do you use Twitter? Write some tweets (maximum 140 characters) to tell people about climate change and about the climate talks.</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Paris Climate Talks</dc:title>
  <dc:creator>Linda Ruas</dc:creator>
  <cp:lastModifiedBy>Linda Ruas</cp:lastModifiedBy>
  <cp:revision>20</cp:revision>
  <cp:lastPrinted>2015-12-02T09:18:04Z</cp:lastPrinted>
  <dcterms:created xsi:type="dcterms:W3CDTF">2015-11-27T15:52:12Z</dcterms:created>
  <dcterms:modified xsi:type="dcterms:W3CDTF">2015-12-03T19:41:00Z</dcterms:modified>
</cp:coreProperties>
</file>